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44CB0DC-09FA-4B0E-A996-DAC983C8F259}"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4CB0DC-09FA-4B0E-A996-DAC983C8F25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4CB0DC-09FA-4B0E-A996-DAC983C8F25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4CB0DC-09FA-4B0E-A996-DAC983C8F259}"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44CB0DC-09FA-4B0E-A996-DAC983C8F25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4CB0DC-09FA-4B0E-A996-DAC983C8F259}"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4CB0DC-09FA-4B0E-A996-DAC983C8F259}"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4CB0DC-09FA-4B0E-A996-DAC983C8F25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4CB0DC-09FA-4B0E-A996-DAC983C8F25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4CB0DC-09FA-4B0E-A996-DAC983C8F259}"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3B8EE8-D687-4DD1-AC06-4B5A018B41BF}" type="datetimeFigureOut">
              <a:rPr lang="en-IN" smtClean="0"/>
              <a:pPr/>
              <a:t>10-08-2018</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144CB0DC-09FA-4B0E-A996-DAC983C8F259}"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93B8EE8-D687-4DD1-AC06-4B5A018B41BF}" type="datetimeFigureOut">
              <a:rPr lang="en-IN" smtClean="0"/>
              <a:pPr/>
              <a:t>10-08-2018</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44CB0DC-09FA-4B0E-A996-DAC983C8F25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200400"/>
            <a:ext cx="8892480" cy="3108920"/>
          </a:xfrm>
        </p:spPr>
        <p:txBody>
          <a:bodyPr>
            <a:normAutofit fontScale="77500" lnSpcReduction="20000"/>
          </a:bodyPr>
          <a:lstStyle/>
          <a:p>
            <a:r>
              <a:rPr lang="en-US" sz="3500" b="1" dirty="0" smtClean="0">
                <a:solidFill>
                  <a:schemeClr val="tx1"/>
                </a:solidFill>
              </a:rPr>
              <a:t>THE MEDICINAL ANDTOILET PREPARATIONS (EXCISE DUTIES) ACT, 1955 </a:t>
            </a:r>
            <a:endParaRPr lang="en-IN" sz="3500" b="1" dirty="0" smtClean="0">
              <a:solidFill>
                <a:schemeClr val="tx1"/>
              </a:solidFill>
            </a:endParaRPr>
          </a:p>
          <a:p>
            <a:r>
              <a:rPr lang="en-US" sz="3500" b="1" dirty="0" smtClean="0">
                <a:solidFill>
                  <a:schemeClr val="tx1"/>
                </a:solidFill>
              </a:rPr>
              <a:t>[27th April, 1955.]</a:t>
            </a:r>
            <a:r>
              <a:rPr lang="en-US" b="1" dirty="0" smtClean="0">
                <a:solidFill>
                  <a:schemeClr val="tx1"/>
                </a:solidFill>
              </a:rPr>
              <a:t> </a:t>
            </a:r>
          </a:p>
          <a:p>
            <a:r>
              <a:rPr lang="en-US" sz="3500" b="1" dirty="0" smtClean="0">
                <a:solidFill>
                  <a:schemeClr val="tx1"/>
                </a:solidFill>
              </a:rPr>
              <a:t> An Act to provide for the levy and collection of duties of excise on medicinal and toilet preparations containing alcohol  or  narcotic drug .</a:t>
            </a:r>
            <a:endParaRPr lang="en-IN" sz="3500" b="1" dirty="0" smtClean="0">
              <a:solidFill>
                <a:schemeClr val="tx1"/>
              </a:solidFill>
            </a:endParaRPr>
          </a:p>
          <a:p>
            <a:endParaRPr lang="en-US" b="1" dirty="0" smtClean="0">
              <a:solidFill>
                <a:srgbClr val="C00000"/>
              </a:solidFill>
            </a:endParaRPr>
          </a:p>
          <a:p>
            <a:r>
              <a:rPr lang="en-US" b="1" dirty="0" smtClean="0">
                <a:solidFill>
                  <a:srgbClr val="C00000"/>
                </a:solidFill>
              </a:rPr>
              <a:t> </a:t>
            </a:r>
            <a:endParaRPr lang="en-IN" b="1" dirty="0" smtClean="0">
              <a:solidFill>
                <a:srgbClr val="C00000"/>
              </a:solidFill>
            </a:endParaRPr>
          </a:p>
          <a:p>
            <a:endParaRPr lang="en-IN" dirty="0"/>
          </a:p>
        </p:txBody>
      </p:sp>
      <p:sp>
        <p:nvSpPr>
          <p:cNvPr id="2" name="Title 1"/>
          <p:cNvSpPr>
            <a:spLocks noGrp="1"/>
          </p:cNvSpPr>
          <p:nvPr>
            <p:ph type="ctrTitle"/>
          </p:nvPr>
        </p:nvSpPr>
        <p:spPr>
          <a:xfrm>
            <a:off x="685800" y="1412776"/>
            <a:ext cx="7772400" cy="1584176"/>
          </a:xfrm>
        </p:spPr>
        <p:txBody>
          <a:bodyPr>
            <a:normAutofit fontScale="90000"/>
          </a:bodyPr>
          <a:lstStyle/>
          <a:p>
            <a:r>
              <a:rPr lang="en-US" b="1" dirty="0"/>
              <a:t>Medicinal and Toilet Preparations Act 1955</a:t>
            </a:r>
            <a:r>
              <a:rPr lang="en-IN" dirty="0"/>
              <a:t/>
            </a:r>
            <a:br>
              <a:rPr lang="en-IN" dirty="0"/>
            </a:b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LEVY AND COLLECTION OF DUTIES</a:t>
            </a:r>
            <a:r>
              <a:rPr lang="en-US" sz="6000" b="1" dirty="0" smtClean="0"/>
              <a:t/>
            </a:r>
            <a:br>
              <a:rPr lang="en-US" sz="6000" b="1" dirty="0" smtClean="0"/>
            </a:br>
            <a:endParaRPr lang="en-US" b="1" dirty="0"/>
          </a:p>
        </p:txBody>
      </p:sp>
      <p:sp>
        <p:nvSpPr>
          <p:cNvPr id="3" name="Content Placeholder 2"/>
          <p:cNvSpPr>
            <a:spLocks noGrp="1"/>
          </p:cNvSpPr>
          <p:nvPr>
            <p:ph sz="quarter" idx="1"/>
          </p:nvPr>
        </p:nvSpPr>
        <p:spPr>
          <a:xfrm>
            <a:off x="914400" y="1447800"/>
            <a:ext cx="7772400" cy="5124472"/>
          </a:xfrm>
        </p:spPr>
        <p:txBody>
          <a:bodyPr/>
          <a:lstStyle/>
          <a:p>
            <a:pPr lvl="0"/>
            <a:r>
              <a:rPr lang="en-US" sz="2800" b="1" dirty="0" smtClean="0"/>
              <a:t>Duties of excise to be levied and collected on certain goods.</a:t>
            </a:r>
            <a:endParaRPr lang="en-US" sz="3600" dirty="0" smtClean="0"/>
          </a:p>
          <a:p>
            <a:pPr lvl="1"/>
            <a:r>
              <a:rPr lang="en-US" sz="2800" b="1" dirty="0" smtClean="0"/>
              <a:t>There shall be levied duties of excise, at the rates specified in the Schedule, on all dutiable goods manufactured in India.</a:t>
            </a:r>
          </a:p>
          <a:p>
            <a:pPr lvl="1"/>
            <a:r>
              <a:rPr lang="en-US" sz="2800" b="1" dirty="0" smtClean="0"/>
              <a:t>The duties aforesaid shall be </a:t>
            </a:r>
            <a:r>
              <a:rPr lang="en-US" sz="2800" b="1" dirty="0" err="1" smtClean="0"/>
              <a:t>leviable</a:t>
            </a:r>
            <a:r>
              <a:rPr lang="en-US" sz="2800" b="1" dirty="0" smtClean="0"/>
              <a:t>--</a:t>
            </a:r>
          </a:p>
          <a:p>
            <a:pPr lvl="2"/>
            <a:r>
              <a:rPr lang="en-US" sz="2800" b="1" dirty="0" smtClean="0"/>
              <a:t>where the dutiable goods are manufactured in bond, in the State in which such goods are released from a bonded-warehouse for home consumption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297106"/>
          </a:xfrm>
        </p:spPr>
        <p:txBody>
          <a:bodyPr>
            <a:normAutofit fontScale="90000"/>
          </a:bodyPr>
          <a:lstStyle/>
          <a:p>
            <a:pPr lvl="0" algn="ctr"/>
            <a:r>
              <a:rPr lang="en-US" b="1" dirty="0" smtClean="0"/>
              <a:t>Rebate of duty on alcohol, etc., supplied for manufacture of dutiable goods.</a:t>
            </a:r>
            <a:r>
              <a:rPr lang="en-US" dirty="0" smtClean="0"/>
              <a:t/>
            </a:r>
            <a:br>
              <a:rPr lang="en-US" dirty="0" smtClean="0"/>
            </a:br>
            <a:endParaRPr lang="en-US" dirty="0"/>
          </a:p>
        </p:txBody>
      </p:sp>
      <p:sp>
        <p:nvSpPr>
          <p:cNvPr id="3" name="Content Placeholder 2"/>
          <p:cNvSpPr>
            <a:spLocks noGrp="1"/>
          </p:cNvSpPr>
          <p:nvPr>
            <p:ph sz="quarter" idx="1"/>
          </p:nvPr>
        </p:nvSpPr>
        <p:spPr>
          <a:xfrm>
            <a:off x="914400" y="1928802"/>
            <a:ext cx="7772400" cy="4090998"/>
          </a:xfrm>
        </p:spPr>
        <p:txBody>
          <a:bodyPr>
            <a:normAutofit/>
          </a:bodyPr>
          <a:lstStyle/>
          <a:p>
            <a:r>
              <a:rPr lang="en-US" b="1" dirty="0" smtClean="0"/>
              <a:t>. </a:t>
            </a:r>
            <a:r>
              <a:rPr lang="en-US" sz="2800" b="1" dirty="0" smtClean="0"/>
              <a:t>Where alcohol,  had been supplied to a manufacturer of any dutiable goods for use as an ingredient of </a:t>
            </a:r>
            <a:r>
              <a:rPr lang="en-US" sz="2800" b="1" dirty="0" smtClean="0"/>
              <a:t>medicine and   </a:t>
            </a:r>
            <a:r>
              <a:rPr lang="en-US" sz="2800" b="1" dirty="0" smtClean="0"/>
              <a:t>a duty of excise on the goods so supplied had already been recovered by such Government , the collecting Government shall, on an application being made to it in this behalf, grant in respect of the duty of excise </a:t>
            </a:r>
            <a:r>
              <a:rPr lang="en-US" sz="2800" b="1" dirty="0" err="1" smtClean="0"/>
              <a:t>leviable</a:t>
            </a:r>
            <a:r>
              <a:rPr lang="en-US" sz="2800" b="1" dirty="0" smtClean="0"/>
              <a:t> under this Act, a rebate to such </a:t>
            </a:r>
            <a:r>
              <a:rPr lang="en-US" sz="2800" b="1" dirty="0" smtClean="0"/>
              <a:t>manufacturer</a:t>
            </a:r>
            <a:endParaRPr lang="en-US" sz="2800" b="1" dirty="0" smtClean="0"/>
          </a:p>
          <a:p>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b="1" dirty="0" smtClean="0"/>
              <a:t>OFFENCES AND PENALTIES.</a:t>
            </a:r>
            <a:r>
              <a:rPr lang="en-US" sz="4800" dirty="0" smtClean="0"/>
              <a:t/>
            </a:r>
            <a:br>
              <a:rPr lang="en-US" sz="4800" dirty="0" smtClean="0"/>
            </a:br>
            <a:endParaRPr lang="en-US" dirty="0"/>
          </a:p>
        </p:txBody>
      </p:sp>
      <p:sp>
        <p:nvSpPr>
          <p:cNvPr id="3" name="Content Placeholder 2"/>
          <p:cNvSpPr>
            <a:spLocks noGrp="1"/>
          </p:cNvSpPr>
          <p:nvPr>
            <p:ph sz="quarter" idx="1"/>
          </p:nvPr>
        </p:nvSpPr>
        <p:spPr>
          <a:xfrm>
            <a:off x="914400" y="1447800"/>
            <a:ext cx="7772400" cy="5410200"/>
          </a:xfrm>
        </p:spPr>
        <p:txBody>
          <a:bodyPr>
            <a:normAutofit/>
          </a:bodyPr>
          <a:lstStyle/>
          <a:p>
            <a:r>
              <a:rPr lang="en-US" b="1" dirty="0" smtClean="0"/>
              <a:t> </a:t>
            </a:r>
            <a:r>
              <a:rPr lang="en-US" b="1" dirty="0" smtClean="0"/>
              <a:t>If any </a:t>
            </a:r>
            <a:r>
              <a:rPr lang="en-US" b="1" dirty="0" smtClean="0"/>
              <a:t>person—</a:t>
            </a:r>
            <a:endParaRPr lang="en-US" b="1" dirty="0" smtClean="0"/>
          </a:p>
          <a:p>
            <a:pPr lvl="1"/>
            <a:r>
              <a:rPr lang="en-US" sz="2600" b="1" dirty="0" smtClean="0"/>
              <a:t>evades </a:t>
            </a:r>
            <a:r>
              <a:rPr lang="en-US" sz="2600" b="1" dirty="0" smtClean="0"/>
              <a:t>the payment of any duty of excise payable under this Act; or</a:t>
            </a:r>
          </a:p>
          <a:p>
            <a:pPr lvl="1"/>
            <a:r>
              <a:rPr lang="en-US" sz="2600" b="1" dirty="0" smtClean="0"/>
              <a:t>fails to supply any information which he is required by rules made under this Act to supply or  supplies false information; or</a:t>
            </a:r>
          </a:p>
          <a:p>
            <a:r>
              <a:rPr lang="en-US" b="1" dirty="0" smtClean="0"/>
              <a:t>he </a:t>
            </a:r>
            <a:r>
              <a:rPr lang="en-US" b="1" dirty="0" smtClean="0"/>
              <a:t>shall for every such offence be punishable with imprisonment for a term which may extend to six months, or with fine which may extend to two thousand rupees, or with both</a:t>
            </a:r>
            <a:r>
              <a:rPr lang="en-US" sz="2800" dirty="0" smtClean="0"/>
              <a:t>.</a:t>
            </a:r>
            <a:endParaRPr 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97040"/>
          </a:xfrm>
        </p:spPr>
        <p:txBody>
          <a:bodyPr>
            <a:normAutofit fontScale="90000"/>
          </a:bodyPr>
          <a:lstStyle/>
          <a:p>
            <a:pPr lvl="0" algn="ctr"/>
            <a:r>
              <a:rPr lang="en-US" dirty="0" smtClean="0"/>
              <a:t>POWER OF COURTS TO ORDER FORFEITURE.</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lvl="0">
              <a:buNone/>
            </a:pPr>
            <a:endParaRPr lang="en-US" dirty="0" smtClean="0"/>
          </a:p>
          <a:p>
            <a:r>
              <a:rPr lang="en-US" b="1" dirty="0" smtClean="0"/>
              <a:t>8. Any Court trying any offence under section 7 may order the forfeiture to the collecting Government of any dutiable goods in respect of which the Court is satisfied that an offence under this Act has been committed, and may also order the forfeiture of any alcohol, drugs or materials by means of which the offence has been committed and of any receptacles, packages or coverings in which any such goods or articles are contained and the animals, vehicles, vessels or other conveyances used in carrying such goods or articles and any implements or machinery used in the manufacture of such goods.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buNone/>
            </a:pPr>
            <a:endParaRPr lang="en-US" sz="3600" dirty="0" smtClean="0"/>
          </a:p>
          <a:p>
            <a:r>
              <a:rPr lang="en-US" sz="2800" dirty="0" smtClean="0"/>
              <a:t>9</a:t>
            </a:r>
            <a:r>
              <a:rPr lang="en-US" sz="2800" b="1" dirty="0" smtClean="0"/>
              <a:t>. Power to arrest.</a:t>
            </a:r>
            <a:endParaRPr lang="en-US" sz="4400" b="1" dirty="0" smtClean="0"/>
          </a:p>
          <a:p>
            <a:pPr lvl="1"/>
            <a:r>
              <a:rPr lang="en-US" b="1" dirty="0" smtClean="0"/>
              <a:t>Any excise officer duly empowered by rules made in this behalf may arrest any person whom he has reason to believe to be liable to punishment under this Act</a:t>
            </a:r>
            <a:r>
              <a:rPr lang="en-US" dirty="0" smtClean="0"/>
              <a:t>.</a:t>
            </a: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1447800"/>
            <a:ext cx="7772400" cy="5410200"/>
          </a:xfrm>
        </p:spPr>
        <p:txBody>
          <a:bodyPr>
            <a:normAutofit lnSpcReduction="10000"/>
          </a:bodyPr>
          <a:lstStyle/>
          <a:p>
            <a:pPr lvl="0"/>
            <a:r>
              <a:rPr lang="en-US" sz="2800" b="1" dirty="0" smtClean="0"/>
              <a:t>Disposal of persons arrested.</a:t>
            </a:r>
            <a:endParaRPr lang="en-US" sz="3600" dirty="0" smtClean="0"/>
          </a:p>
          <a:p>
            <a:r>
              <a:rPr lang="en-US" sz="2800" dirty="0" smtClean="0"/>
              <a:t>15. </a:t>
            </a:r>
            <a:r>
              <a:rPr lang="en-US" b="1" dirty="0" smtClean="0"/>
              <a:t>Disposal of persons arrested.</a:t>
            </a:r>
          </a:p>
          <a:p>
            <a:pPr lvl="1"/>
            <a:r>
              <a:rPr lang="en-US" sz="2600" b="1" dirty="0" smtClean="0"/>
              <a:t>Every person arrested under this Act shall be forwarded without delay to the nearest excise officer empowered to send persons so arrested to a Magistrate or if there is no such excise officer within a reasonable distance to the officer in charge of the nearest police station.</a:t>
            </a:r>
          </a:p>
          <a:p>
            <a:pPr lvl="1"/>
            <a:r>
              <a:rPr lang="en-US" sz="2600" b="1" dirty="0" smtClean="0"/>
              <a:t>The officer in charge of a police station to whom any person is forwarded under sub-section (1) shall either admit him to bail to appear before a Magistrate having jurisdiction, or in default of bail forward him without delay in custody to such Magistrate.</a:t>
            </a:r>
          </a:p>
          <a:p>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1447800"/>
            <a:ext cx="7772400" cy="5410200"/>
          </a:xfrm>
        </p:spPr>
        <p:txBody>
          <a:bodyPr>
            <a:normAutofit/>
          </a:bodyPr>
          <a:lstStyle/>
          <a:p>
            <a:pPr lvl="0"/>
            <a:r>
              <a:rPr lang="en-US" sz="2800" b="1" dirty="0" smtClean="0"/>
              <a:t>Failure of excise officers on duty.</a:t>
            </a:r>
            <a:endParaRPr lang="en-US" sz="2800" dirty="0" smtClean="0"/>
          </a:p>
          <a:p>
            <a:r>
              <a:rPr lang="en-US" sz="2800" dirty="0" smtClean="0"/>
              <a:t>18</a:t>
            </a:r>
            <a:r>
              <a:rPr lang="en-US" sz="2800" b="1" dirty="0" smtClean="0"/>
              <a:t>. Failure of excise officers on duty. Any excise officer who ceases or refuses to perform, or withdraws himself from, the duties of his office, unless he had obtained the express written permission of his superior officer or has given such superior officer two months' notice in writing of his intention or has other lawful excuse, shall be punishable with imprisonment for a term which may extend to three months, or with fine which may extend to three months' pay, or with both.</a:t>
            </a:r>
          </a:p>
          <a:p>
            <a:endParaRPr 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SECTION  I</a:t>
            </a:r>
            <a:endParaRPr lang="en-IN" b="1" dirty="0"/>
          </a:p>
        </p:txBody>
      </p:sp>
      <p:sp>
        <p:nvSpPr>
          <p:cNvPr id="3" name="Content Placeholder 2"/>
          <p:cNvSpPr>
            <a:spLocks noGrp="1"/>
          </p:cNvSpPr>
          <p:nvPr>
            <p:ph sz="quarter" idx="1"/>
          </p:nvPr>
        </p:nvSpPr>
        <p:spPr/>
        <p:txBody>
          <a:bodyPr>
            <a:normAutofit fontScale="92500" lnSpcReduction="10000"/>
          </a:bodyPr>
          <a:lstStyle/>
          <a:p>
            <a:pPr lvl="0"/>
            <a:r>
              <a:rPr lang="en-US" sz="2800" b="1" dirty="0" smtClean="0"/>
              <a:t>Short title, extent and commencement.</a:t>
            </a:r>
            <a:endParaRPr lang="en-IN" sz="3600" dirty="0" smtClean="0"/>
          </a:p>
          <a:p>
            <a:pPr lvl="1"/>
            <a:r>
              <a:rPr lang="en-US" sz="3600" b="1" dirty="0" smtClean="0"/>
              <a:t>This Act may be called the Medicinal and Toilet Preparations (Excise Duties) Act, 1955.</a:t>
            </a:r>
            <a:endParaRPr lang="en-IN" sz="3600" b="1" dirty="0" smtClean="0"/>
          </a:p>
          <a:p>
            <a:pPr lvl="1"/>
            <a:r>
              <a:rPr lang="en-US" sz="3600" b="1" dirty="0" smtClean="0"/>
              <a:t>It extends to the whole of India.</a:t>
            </a:r>
            <a:endParaRPr lang="en-IN" sz="3600" b="1" dirty="0" smtClean="0"/>
          </a:p>
          <a:p>
            <a:pPr lvl="1"/>
            <a:r>
              <a:rPr lang="en-US" sz="3600" b="1" dirty="0" smtClean="0"/>
              <a:t>It shall come into force on such </a:t>
            </a:r>
            <a:r>
              <a:rPr lang="en-US" sz="3600" b="1" dirty="0" smtClean="0"/>
              <a:t>dates </a:t>
            </a:r>
            <a:r>
              <a:rPr lang="en-US" sz="3600" b="1" dirty="0" smtClean="0"/>
              <a:t>as the Central Government may, by notification in the Official Gazette, </a:t>
            </a:r>
            <a:r>
              <a:rPr lang="en-US" sz="3600" b="1" dirty="0" smtClean="0"/>
              <a:t>Appoint</a:t>
            </a:r>
            <a:r>
              <a:rPr lang="en-US" sz="3600" b="1" dirty="0" smtClean="0"/>
              <a:t>.</a:t>
            </a:r>
            <a:endParaRPr lang="en-IN"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SECTION 2    DEFINITIONS</a:t>
            </a:r>
            <a:endParaRPr lang="en-US" b="1" dirty="0"/>
          </a:p>
        </p:txBody>
      </p:sp>
      <p:sp>
        <p:nvSpPr>
          <p:cNvPr id="3" name="Content Placeholder 2"/>
          <p:cNvSpPr>
            <a:spLocks noGrp="1"/>
          </p:cNvSpPr>
          <p:nvPr>
            <p:ph sz="quarter" idx="1"/>
          </p:nvPr>
        </p:nvSpPr>
        <p:spPr/>
        <p:txBody>
          <a:bodyPr/>
          <a:lstStyle/>
          <a:p>
            <a:pPr lvl="1"/>
            <a:endParaRPr lang="en-US" b="1" dirty="0" smtClean="0">
              <a:solidFill>
                <a:srgbClr val="C00000"/>
              </a:solidFill>
            </a:endParaRPr>
          </a:p>
          <a:p>
            <a:pPr lvl="1"/>
            <a:r>
              <a:rPr lang="en-US" sz="2800" b="1" dirty="0" smtClean="0"/>
              <a:t>"alcohol" means ethyl alcohol of any strength and purity having the chemical composition C2 H5 OH;</a:t>
            </a:r>
          </a:p>
          <a:p>
            <a:r>
              <a:rPr lang="en-US" sz="2800" b="1" dirty="0" smtClean="0"/>
              <a:t> "coca derivative" means--</a:t>
            </a:r>
            <a:endParaRPr lang="en-US" sz="4400" b="1" dirty="0" smtClean="0"/>
          </a:p>
          <a:p>
            <a:pPr lvl="2"/>
            <a:r>
              <a:rPr lang="en-US" sz="2800" b="1" dirty="0" smtClean="0"/>
              <a:t>crude cocaine, that is, any extract of coca leaf which can be used, directly or indirectly, for the manufacture of cocaine;</a:t>
            </a:r>
          </a:p>
          <a:p>
            <a:pPr lvl="2"/>
            <a:r>
              <a:rPr lang="en-US" sz="2800" b="1" dirty="0" err="1" smtClean="0"/>
              <a:t>ecgonine</a:t>
            </a:r>
            <a:r>
              <a:rPr lang="en-US" sz="2800" b="1" dirty="0" smtClean="0"/>
              <a:t>, that is, </a:t>
            </a:r>
            <a:r>
              <a:rPr lang="en-US" sz="2800" b="1" dirty="0" err="1" smtClean="0"/>
              <a:t>laevo-ecgonine</a:t>
            </a:r>
            <a:r>
              <a:rPr lang="en-US" sz="2800" b="1" dirty="0" smtClean="0"/>
              <a:t> having the chemical formula C9 H15 NO3 H2O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lvl="2"/>
            <a:r>
              <a:rPr lang="en-US" sz="2800" b="1" dirty="0" smtClean="0"/>
              <a:t>cocaine, that is, methyl-</a:t>
            </a:r>
            <a:r>
              <a:rPr lang="en-US" sz="2800" b="1" dirty="0" err="1" smtClean="0"/>
              <a:t>benzoyl</a:t>
            </a:r>
            <a:r>
              <a:rPr lang="en-US" sz="2800" b="1" dirty="0" smtClean="0"/>
              <a:t>-</a:t>
            </a:r>
            <a:r>
              <a:rPr lang="en-US" sz="2800" b="1" dirty="0" err="1" smtClean="0"/>
              <a:t>laevo</a:t>
            </a:r>
            <a:r>
              <a:rPr lang="en-US" sz="2800" b="1" dirty="0" smtClean="0"/>
              <a:t>- </a:t>
            </a:r>
            <a:r>
              <a:rPr lang="en-US" sz="2800" b="1" dirty="0" err="1" smtClean="0"/>
              <a:t>ecgonine</a:t>
            </a:r>
            <a:r>
              <a:rPr lang="en-US" sz="2800" b="1" dirty="0" smtClean="0"/>
              <a:t> having the chemical formula C17 H21 NO4, and its salts;</a:t>
            </a:r>
          </a:p>
          <a:p>
            <a:r>
              <a:rPr lang="en-US" sz="2800" b="1" dirty="0" smtClean="0"/>
              <a:t> "coca leaf" means--</a:t>
            </a:r>
          </a:p>
          <a:p>
            <a:pPr lvl="2"/>
            <a:r>
              <a:rPr lang="en-US" sz="2800" b="1" dirty="0" smtClean="0"/>
              <a:t>the leaf and young twigs of any coca plant, that is, of the </a:t>
            </a:r>
            <a:r>
              <a:rPr lang="en-US" sz="2800" b="1" dirty="0" err="1" smtClean="0"/>
              <a:t>Erythroxylon</a:t>
            </a:r>
            <a:r>
              <a:rPr lang="en-US" sz="2800" b="1" dirty="0" smtClean="0"/>
              <a:t> coca (</a:t>
            </a:r>
            <a:r>
              <a:rPr lang="en-US" sz="2800" b="1" dirty="0" err="1" smtClean="0"/>
              <a:t>Lamk</a:t>
            </a:r>
            <a:r>
              <a:rPr lang="en-US" sz="2800" b="1" dirty="0" smtClean="0"/>
              <a:t>.) and which the Central Government may, by notification in the Official Gazette, declare to be coca plants for the purposes of this Act</a:t>
            </a:r>
          </a:p>
          <a:p>
            <a:endParaRPr lang="en-US" sz="2800" b="1"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28670"/>
            <a:ext cx="7772400" cy="5929330"/>
          </a:xfrm>
        </p:spPr>
        <p:txBody>
          <a:bodyPr>
            <a:normAutofit fontScale="92500" lnSpcReduction="20000"/>
          </a:bodyPr>
          <a:lstStyle/>
          <a:p>
            <a:pPr marL="274320" lvl="1" indent="-274320">
              <a:spcBef>
                <a:spcPts val="580"/>
              </a:spcBef>
              <a:buClr>
                <a:schemeClr val="accent1"/>
              </a:buClr>
            </a:pPr>
            <a:r>
              <a:rPr lang="en-US" b="1" dirty="0" smtClean="0"/>
              <a:t>"</a:t>
            </a:r>
            <a:r>
              <a:rPr lang="en-US" sz="3000" b="1" dirty="0" smtClean="0"/>
              <a:t>collecting Government" means the Central Government or, as the case may be, the State Government which is entitled to collect the duties levied under this Act;</a:t>
            </a:r>
          </a:p>
          <a:p>
            <a:r>
              <a:rPr lang="en-US" sz="3000" b="1" dirty="0" smtClean="0"/>
              <a:t>"derivative of opium" means--</a:t>
            </a:r>
          </a:p>
          <a:p>
            <a:pPr lvl="2"/>
            <a:r>
              <a:rPr lang="en-US" sz="3000" b="1" dirty="0" smtClean="0"/>
              <a:t>medicinal opium, that is, opium which has under-gone the processes necessary to adapt it for medicinal use;</a:t>
            </a:r>
          </a:p>
          <a:p>
            <a:pPr lvl="2"/>
            <a:r>
              <a:rPr lang="en-US" sz="3000" b="1" dirty="0" smtClean="0"/>
              <a:t>prepared opium, that is, any product of opium obtained by any series of operations designed to transform opium into an extract suitable for smoking</a:t>
            </a:r>
          </a:p>
          <a:p>
            <a:pPr lvl="2"/>
            <a:r>
              <a:rPr lang="en-US" sz="3000" b="1" dirty="0" smtClean="0"/>
              <a:t>morphine, that is, the principal alkaloid of opium having the chemical formula C17 H19 NO3</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lvl="1"/>
            <a:r>
              <a:rPr lang="en-US" sz="2800" b="1" dirty="0" smtClean="0"/>
              <a:t>"dutiable goods" means the medicinal and toilet preparations specified in the Schedule as being subject to the duties of excise levied under this Act;</a:t>
            </a:r>
          </a:p>
          <a:p>
            <a:pPr lvl="1"/>
            <a:endParaRPr lang="en-US" sz="2800" b="1" dirty="0" smtClean="0"/>
          </a:p>
          <a:p>
            <a:pPr lvl="1"/>
            <a:endParaRPr lang="en-US" sz="2800" b="1" dirty="0" smtClean="0"/>
          </a:p>
          <a:p>
            <a:pPr lvl="1"/>
            <a:r>
              <a:rPr lang="en-US" sz="2800" b="1" dirty="0" smtClean="0"/>
              <a:t>"excise officer" means an officer of the Excise Department of any State and includes any person empowered by the collecting Government to exercise all or any of the powers of an excise officer under this Act;</a:t>
            </a:r>
          </a:p>
          <a:p>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00042"/>
            <a:ext cx="7772400" cy="5929354"/>
          </a:xfrm>
        </p:spPr>
        <p:txBody>
          <a:bodyPr>
            <a:noAutofit/>
          </a:bodyPr>
          <a:lstStyle/>
          <a:p>
            <a:r>
              <a:rPr lang="en-US" sz="2800" b="1" dirty="0" smtClean="0"/>
              <a:t>Indian hemp" means--</a:t>
            </a:r>
          </a:p>
          <a:p>
            <a:pPr lvl="2"/>
            <a:r>
              <a:rPr lang="en-US" sz="2800" b="1" dirty="0" smtClean="0"/>
              <a:t>the leaves, small stalks and flowering or fruiting tops of the Indian hemp plant (Cannabis sativa L.), including all forms known as bhang, </a:t>
            </a:r>
            <a:r>
              <a:rPr lang="en-US" sz="2800" b="1" dirty="0" err="1" smtClean="0"/>
              <a:t>siddhi</a:t>
            </a:r>
            <a:r>
              <a:rPr lang="en-US" sz="2800" b="1" dirty="0" smtClean="0"/>
              <a:t> or ganja;</a:t>
            </a:r>
          </a:p>
          <a:p>
            <a:pPr lvl="2"/>
            <a:r>
              <a:rPr lang="en-US" sz="2800" b="1" dirty="0" err="1" smtClean="0"/>
              <a:t>charas</a:t>
            </a:r>
            <a:r>
              <a:rPr lang="en-US" sz="2800" b="1" dirty="0" smtClean="0"/>
              <a:t>, that is, the resin obtained from the Indian hemp plant, which has not been submitted to any manipulations other than those necessary for packing and transport;</a:t>
            </a:r>
          </a:p>
          <a:p>
            <a:pPr marL="274320" lvl="2" indent="-274320">
              <a:spcBef>
                <a:spcPts val="580"/>
              </a:spcBef>
              <a:buClr>
                <a:schemeClr val="accent1"/>
              </a:buClr>
            </a:pPr>
            <a:r>
              <a:rPr lang="en-US" sz="2800" b="1" dirty="0" smtClean="0"/>
              <a:t>"manufacture" includes any process incidental or ancillary to the completion of the manufacture of any dutiable goods;</a:t>
            </a:r>
          </a:p>
          <a:p>
            <a:endParaRPr lang="en-US" sz="28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42918"/>
            <a:ext cx="7772400" cy="6000792"/>
          </a:xfrm>
        </p:spPr>
        <p:txBody>
          <a:bodyPr>
            <a:noAutofit/>
          </a:bodyPr>
          <a:lstStyle/>
          <a:p>
            <a:r>
              <a:rPr lang="en-US" sz="2800" b="1" dirty="0" smtClean="0"/>
              <a:t>"medicinal preparation" includes all drugs which are a remedy or prescription prepared for internal or external use of human beings or animals and all substances intended to be used for or in the treatment, mitigation or prevention of disease in human beings or animals</a:t>
            </a:r>
          </a:p>
          <a:p>
            <a:r>
              <a:rPr lang="en-US" sz="2800" b="1" dirty="0" smtClean="0"/>
              <a:t>"narcotic drug" or "narcotic" means a substance which is coca leaf, or coca derivative, or opium, or derivative of opium, or Indian hemp and shall include any other substance, capable of causing or producing in human beings dependence, tolerance and withdrawal symptoms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8686800" cy="5195910"/>
          </a:xfrm>
        </p:spPr>
        <p:txBody>
          <a:bodyPr>
            <a:normAutofit/>
          </a:bodyPr>
          <a:lstStyle/>
          <a:p>
            <a:pPr lvl="2"/>
            <a:r>
              <a:rPr lang="en-US" sz="2800" b="1" dirty="0" smtClean="0"/>
              <a:t>"opium" means--</a:t>
            </a:r>
          </a:p>
          <a:p>
            <a:pPr lvl="3"/>
            <a:r>
              <a:rPr lang="en-US" sz="2800" b="1" dirty="0" smtClean="0"/>
              <a:t>the capsules of the poppy (</a:t>
            </a:r>
            <a:r>
              <a:rPr lang="en-US" sz="2800" b="1" dirty="0" err="1" smtClean="0"/>
              <a:t>Papaver</a:t>
            </a:r>
            <a:r>
              <a:rPr lang="en-US" sz="2800" b="1" dirty="0" smtClean="0"/>
              <a:t> </a:t>
            </a:r>
            <a:r>
              <a:rPr lang="en-US" sz="2800" b="1" dirty="0" err="1" smtClean="0"/>
              <a:t>somniferum</a:t>
            </a:r>
            <a:r>
              <a:rPr lang="en-US" sz="2800" b="1" dirty="0" smtClean="0"/>
              <a:t> (L), whether in their original form or cut, crushed or powdered and whether or not juice has been extracted </a:t>
            </a:r>
            <a:r>
              <a:rPr lang="en-US" sz="2800" b="1" dirty="0" err="1" smtClean="0"/>
              <a:t>therefrom</a:t>
            </a:r>
            <a:r>
              <a:rPr lang="en-US" sz="2800" b="1" dirty="0" smtClean="0"/>
              <a:t>;</a:t>
            </a:r>
          </a:p>
          <a:p>
            <a:pPr marL="274320" lvl="2" indent="-274320">
              <a:spcBef>
                <a:spcPts val="580"/>
              </a:spcBef>
              <a:buClr>
                <a:schemeClr val="accent1"/>
              </a:buClr>
            </a:pPr>
            <a:r>
              <a:rPr lang="en-US" sz="2800" b="1" dirty="0" smtClean="0"/>
              <a:t>"toilet preparation" means any preparation which is intended for use in the toilet of the human body or in perfuming apparel of any description, or any substance intended to cleanse, improve or alter the complexion, skin, hair or teeth, and includes deodorants and perfumes.</a:t>
            </a:r>
          </a:p>
          <a:p>
            <a:endParaRPr lang="en-US" sz="2400" b="1"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88</TotalTime>
  <Words>1265</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Medicinal and Toilet Preparations Act 1955 </vt:lpstr>
      <vt:lpstr>SECTION  I</vt:lpstr>
      <vt:lpstr>SECTION 2    DEFINITIONS</vt:lpstr>
      <vt:lpstr>Slide 4</vt:lpstr>
      <vt:lpstr>Slide 5</vt:lpstr>
      <vt:lpstr>Slide 6</vt:lpstr>
      <vt:lpstr>Slide 7</vt:lpstr>
      <vt:lpstr>Slide 8</vt:lpstr>
      <vt:lpstr>Slide 9</vt:lpstr>
      <vt:lpstr>LEVY AND COLLECTION OF DUTIES </vt:lpstr>
      <vt:lpstr>Rebate of duty on alcohol, etc., supplied for manufacture of dutiable goods. </vt:lpstr>
      <vt:lpstr>OFFENCES AND PENALTIES. </vt:lpstr>
      <vt:lpstr>POWER OF COURTS TO ORDER FORFEITURE. </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Medicinal and Toilet Preparations Act 1955</dc:title>
  <dc:creator>Sreeja</dc:creator>
  <cp:lastModifiedBy>Windows</cp:lastModifiedBy>
  <cp:revision>25</cp:revision>
  <dcterms:created xsi:type="dcterms:W3CDTF">2015-10-03T16:27:00Z</dcterms:created>
  <dcterms:modified xsi:type="dcterms:W3CDTF">2018-08-10T09:40:03Z</dcterms:modified>
</cp:coreProperties>
</file>